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sldIdLst>
    <p:sldId id="256" r:id="rId3"/>
    <p:sldId id="257" r:id="rId4"/>
    <p:sldId id="258" r:id="rId5"/>
    <p:sldId id="261" r:id="rId6"/>
    <p:sldId id="262" r:id="rId7"/>
    <p:sldId id="264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02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1" d="100"/>
          <a:sy n="71" d="100"/>
        </p:scale>
        <p:origin x="-3029" y="-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46E645-6A99-4E04-AD0B-F5A31F088E2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DA726B68-4CCE-41D6-BD83-11E15F8191AA}">
      <dgm:prSet phldrT="[Text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de-DE" sz="2000" b="1" dirty="0" smtClean="0">
              <a:solidFill>
                <a:srgbClr val="002060"/>
              </a:solidFill>
            </a:rPr>
            <a:t>Außen:</a:t>
          </a:r>
        </a:p>
        <a:p>
          <a:r>
            <a:rPr lang="de-DE" sz="2000" dirty="0" smtClean="0">
              <a:solidFill>
                <a:srgbClr val="002060"/>
              </a:solidFill>
            </a:rPr>
            <a:t>Tiergehege</a:t>
          </a:r>
          <a:r>
            <a:rPr lang="de-DE" sz="1200" dirty="0" smtClean="0">
              <a:solidFill>
                <a:srgbClr val="002060"/>
              </a:solidFill>
            </a:rPr>
            <a:t> </a:t>
          </a:r>
        </a:p>
        <a:p>
          <a:r>
            <a:rPr lang="de-DE" sz="2000" dirty="0" smtClean="0">
              <a:solidFill>
                <a:srgbClr val="002060"/>
              </a:solidFill>
            </a:rPr>
            <a:t>Spielgarten</a:t>
          </a:r>
        </a:p>
        <a:p>
          <a:endParaRPr lang="de-DE" sz="1200" dirty="0">
            <a:solidFill>
              <a:srgbClr val="002060"/>
            </a:solidFill>
          </a:endParaRPr>
        </a:p>
      </dgm:t>
    </dgm:pt>
    <dgm:pt modelId="{C409B1D0-6BDA-47D0-8CF8-BF87BF8EB610}" type="parTrans" cxnId="{FB9367E7-8539-4944-A347-26D9D6ABC096}">
      <dgm:prSet/>
      <dgm:spPr/>
      <dgm:t>
        <a:bodyPr/>
        <a:lstStyle/>
        <a:p>
          <a:endParaRPr lang="de-DE">
            <a:solidFill>
              <a:srgbClr val="002060"/>
            </a:solidFill>
          </a:endParaRPr>
        </a:p>
      </dgm:t>
    </dgm:pt>
    <dgm:pt modelId="{8B20E373-E0E5-419B-A799-0B47ECB2EC1C}" type="sibTrans" cxnId="{FB9367E7-8539-4944-A347-26D9D6ABC096}">
      <dgm:prSet/>
      <dgm:spPr/>
      <dgm:t>
        <a:bodyPr/>
        <a:lstStyle/>
        <a:p>
          <a:endParaRPr lang="de-DE">
            <a:solidFill>
              <a:srgbClr val="002060"/>
            </a:solidFill>
          </a:endParaRPr>
        </a:p>
      </dgm:t>
    </dgm:pt>
    <dgm:pt modelId="{C4E08F9A-4FEB-42AC-A9A3-3311CC79F09E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de-DE" sz="2400" dirty="0" smtClean="0">
              <a:solidFill>
                <a:srgbClr val="002060"/>
              </a:solidFill>
            </a:rPr>
            <a:t>Kindergarten </a:t>
          </a:r>
        </a:p>
        <a:p>
          <a:r>
            <a:rPr lang="de-DE" sz="1800" dirty="0" smtClean="0">
              <a:solidFill>
                <a:srgbClr val="002060"/>
              </a:solidFill>
            </a:rPr>
            <a:t>Altes Gebäude</a:t>
          </a:r>
          <a:endParaRPr lang="de-DE" sz="1800" dirty="0">
            <a:solidFill>
              <a:srgbClr val="002060"/>
            </a:solidFill>
          </a:endParaRPr>
        </a:p>
      </dgm:t>
    </dgm:pt>
    <dgm:pt modelId="{C1E38254-AD4B-4196-B84F-111AE4927B82}" type="parTrans" cxnId="{EE094274-3CC9-41C7-84C0-997C2E5822D4}">
      <dgm:prSet/>
      <dgm:spPr/>
      <dgm:t>
        <a:bodyPr/>
        <a:lstStyle/>
        <a:p>
          <a:endParaRPr lang="de-DE">
            <a:solidFill>
              <a:srgbClr val="002060"/>
            </a:solidFill>
          </a:endParaRPr>
        </a:p>
      </dgm:t>
    </dgm:pt>
    <dgm:pt modelId="{40FCAD1A-5AFB-443D-88C2-1F2E5F700124}" type="sibTrans" cxnId="{EE094274-3CC9-41C7-84C0-997C2E5822D4}">
      <dgm:prSet/>
      <dgm:spPr/>
      <dgm:t>
        <a:bodyPr/>
        <a:lstStyle/>
        <a:p>
          <a:endParaRPr lang="de-DE">
            <a:solidFill>
              <a:srgbClr val="002060"/>
            </a:solidFill>
          </a:endParaRPr>
        </a:p>
      </dgm:t>
    </dgm:pt>
    <dgm:pt modelId="{BAED5AF5-D12B-4C38-A247-86952108CB82}">
      <dgm:prSet phldrT="[Text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de-DE" sz="2000" b="1" dirty="0" smtClean="0">
              <a:solidFill>
                <a:srgbClr val="002060"/>
              </a:solidFill>
            </a:rPr>
            <a:t>Infrastruktur:</a:t>
          </a:r>
        </a:p>
        <a:p>
          <a:r>
            <a:rPr lang="de-DE" sz="1400" dirty="0" smtClean="0">
              <a:solidFill>
                <a:srgbClr val="002060"/>
              </a:solidFill>
            </a:rPr>
            <a:t>Strom</a:t>
          </a:r>
        </a:p>
        <a:p>
          <a:r>
            <a:rPr lang="de-DE" sz="1400" dirty="0" smtClean="0">
              <a:solidFill>
                <a:srgbClr val="002060"/>
              </a:solidFill>
            </a:rPr>
            <a:t>Wasser</a:t>
          </a:r>
        </a:p>
        <a:p>
          <a:r>
            <a:rPr lang="de-DE" sz="1400" dirty="0" smtClean="0">
              <a:solidFill>
                <a:srgbClr val="002060"/>
              </a:solidFill>
            </a:rPr>
            <a:t>Abwasser</a:t>
          </a:r>
          <a:endParaRPr lang="de-DE" sz="1400" dirty="0">
            <a:solidFill>
              <a:srgbClr val="002060"/>
            </a:solidFill>
          </a:endParaRPr>
        </a:p>
      </dgm:t>
    </dgm:pt>
    <dgm:pt modelId="{7970D926-5491-49CA-92AD-FC9D34CEECAE}" type="parTrans" cxnId="{6CA6A463-2B7F-4101-83A4-155B1FC97C13}">
      <dgm:prSet/>
      <dgm:spPr/>
      <dgm:t>
        <a:bodyPr/>
        <a:lstStyle/>
        <a:p>
          <a:endParaRPr lang="de-DE">
            <a:solidFill>
              <a:srgbClr val="002060"/>
            </a:solidFill>
          </a:endParaRPr>
        </a:p>
      </dgm:t>
    </dgm:pt>
    <dgm:pt modelId="{5985FBC7-BCF3-4BE9-B460-FE1C8B0FC97F}" type="sibTrans" cxnId="{6CA6A463-2B7F-4101-83A4-155B1FC97C13}">
      <dgm:prSet/>
      <dgm:spPr/>
      <dgm:t>
        <a:bodyPr/>
        <a:lstStyle/>
        <a:p>
          <a:endParaRPr lang="de-DE">
            <a:solidFill>
              <a:srgbClr val="002060"/>
            </a:solidFill>
          </a:endParaRPr>
        </a:p>
      </dgm:t>
    </dgm:pt>
    <dgm:pt modelId="{A2A9990E-25E2-4B0B-8729-587B87BA887A}">
      <dgm:prSet phldrT="[Text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de-DE" sz="2000" b="1" dirty="0" smtClean="0">
              <a:solidFill>
                <a:srgbClr val="002060"/>
              </a:solidFill>
            </a:rPr>
            <a:t>Neues Gebäude:</a:t>
          </a:r>
        </a:p>
        <a:p>
          <a:r>
            <a:rPr lang="de-DE" sz="2000" dirty="0" smtClean="0">
              <a:solidFill>
                <a:srgbClr val="002060"/>
              </a:solidFill>
            </a:rPr>
            <a:t>Tier-</a:t>
          </a:r>
        </a:p>
        <a:p>
          <a:r>
            <a:rPr lang="de-DE" sz="2000" dirty="0" smtClean="0">
              <a:solidFill>
                <a:srgbClr val="002060"/>
              </a:solidFill>
            </a:rPr>
            <a:t> Spiel-</a:t>
          </a:r>
        </a:p>
        <a:p>
          <a:r>
            <a:rPr lang="de-DE" sz="2000" dirty="0" smtClean="0">
              <a:solidFill>
                <a:srgbClr val="002060"/>
              </a:solidFill>
            </a:rPr>
            <a:t>Sanitär-</a:t>
          </a:r>
        </a:p>
        <a:p>
          <a:r>
            <a:rPr lang="de-DE" sz="2000" dirty="0" err="1" smtClean="0">
              <a:solidFill>
                <a:srgbClr val="002060"/>
              </a:solidFill>
            </a:rPr>
            <a:t>bereich</a:t>
          </a:r>
          <a:endParaRPr lang="de-DE" sz="2000" dirty="0">
            <a:solidFill>
              <a:srgbClr val="002060"/>
            </a:solidFill>
          </a:endParaRPr>
        </a:p>
      </dgm:t>
    </dgm:pt>
    <dgm:pt modelId="{44B3FE24-3E26-4C33-97D5-1587BD991D10}" type="sibTrans" cxnId="{DDC5B90F-7695-4B6B-A139-D950FAF2AA10}">
      <dgm:prSet/>
      <dgm:spPr/>
      <dgm:t>
        <a:bodyPr/>
        <a:lstStyle/>
        <a:p>
          <a:endParaRPr lang="de-DE">
            <a:solidFill>
              <a:srgbClr val="002060"/>
            </a:solidFill>
          </a:endParaRPr>
        </a:p>
      </dgm:t>
    </dgm:pt>
    <dgm:pt modelId="{5A1FBDBC-BBCB-4D4A-AC72-E08908116E96}" type="parTrans" cxnId="{DDC5B90F-7695-4B6B-A139-D950FAF2AA10}">
      <dgm:prSet/>
      <dgm:spPr/>
      <dgm:t>
        <a:bodyPr/>
        <a:lstStyle/>
        <a:p>
          <a:endParaRPr lang="de-DE">
            <a:solidFill>
              <a:srgbClr val="002060"/>
            </a:solidFill>
          </a:endParaRPr>
        </a:p>
      </dgm:t>
    </dgm:pt>
    <dgm:pt modelId="{213E8E06-49C9-48CA-8CDD-8E02D66349AC}" type="pres">
      <dgm:prSet presAssocID="{EE46E645-6A99-4E04-AD0B-F5A31F088E2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D0B764DE-D45E-4027-99D6-7D24811EEFD4}" type="pres">
      <dgm:prSet presAssocID="{A2A9990E-25E2-4B0B-8729-587B87BA887A}" presName="node" presStyleLbl="node1" presStyleIdx="0" presStyleCnt="4" custScaleX="184955" custScaleY="216113" custLinFactX="100000" custLinFactNeighborX="176935" custLinFactNeighborY="1566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FF02C21-E042-4584-9C5D-25F65F16EC75}" type="pres">
      <dgm:prSet presAssocID="{44B3FE24-3E26-4C33-97D5-1587BD991D10}" presName="sibTrans" presStyleCnt="0"/>
      <dgm:spPr/>
    </dgm:pt>
    <dgm:pt modelId="{F92A9683-D9C8-48BC-9232-518F01F3BC23}" type="pres">
      <dgm:prSet presAssocID="{DA726B68-4CCE-41D6-BD83-11E15F8191AA}" presName="node" presStyleLbl="node1" presStyleIdx="1" presStyleCnt="4" custScaleX="188972" custScaleY="231652" custLinFactY="100000" custLinFactNeighborX="93728" custLinFactNeighborY="14986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05546B7-3C3B-4C9E-85BD-F40D7C6DD57B}" type="pres">
      <dgm:prSet presAssocID="{8B20E373-E0E5-419B-A799-0B47ECB2EC1C}" presName="sibTrans" presStyleCnt="0"/>
      <dgm:spPr/>
    </dgm:pt>
    <dgm:pt modelId="{AE9248DA-79C7-4EAE-A7DC-EF15E95B59F3}" type="pres">
      <dgm:prSet presAssocID="{C4E08F9A-4FEB-42AC-A9A3-3311CC79F09E}" presName="node" presStyleLbl="node1" presStyleIdx="2" presStyleCnt="4" custScaleX="205775" custScaleY="261599" custLinFactY="-30469" custLinFactNeighborX="-60131" custLinFactNeighborY="-10000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8CA2E8B-1FD0-4678-A955-851FDBAAAC62}" type="pres">
      <dgm:prSet presAssocID="{40FCAD1A-5AFB-443D-88C2-1F2E5F700124}" presName="sibTrans" presStyleCnt="0"/>
      <dgm:spPr/>
    </dgm:pt>
    <dgm:pt modelId="{583A1BBE-FB24-4B53-8748-FEBD439B1268}" type="pres">
      <dgm:prSet presAssocID="{BAED5AF5-D12B-4C38-A247-86952108CB82}" presName="node" presStyleLbl="node1" presStyleIdx="3" presStyleCnt="4" custScaleX="211557" custScaleY="171271" custLinFactX="-1242" custLinFactY="-28427" custLinFactNeighborX="-100000" custLinFactNeighborY="-100000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de-DE"/>
        </a:p>
      </dgm:t>
    </dgm:pt>
  </dgm:ptLst>
  <dgm:cxnLst>
    <dgm:cxn modelId="{FB9367E7-8539-4944-A347-26D9D6ABC096}" srcId="{EE46E645-6A99-4E04-AD0B-F5A31F088E23}" destId="{DA726B68-4CCE-41D6-BD83-11E15F8191AA}" srcOrd="1" destOrd="0" parTransId="{C409B1D0-6BDA-47D0-8CF8-BF87BF8EB610}" sibTransId="{8B20E373-E0E5-419B-A799-0B47ECB2EC1C}"/>
    <dgm:cxn modelId="{FFB00373-0690-477B-9E71-F21AE80EAC95}" type="presOf" srcId="{DA726B68-4CCE-41D6-BD83-11E15F8191AA}" destId="{F92A9683-D9C8-48BC-9232-518F01F3BC23}" srcOrd="0" destOrd="0" presId="urn:microsoft.com/office/officeart/2005/8/layout/default"/>
    <dgm:cxn modelId="{E1CF078C-FD38-42E1-A7FA-DA173CBEC97E}" type="presOf" srcId="{EE46E645-6A99-4E04-AD0B-F5A31F088E23}" destId="{213E8E06-49C9-48CA-8CDD-8E02D66349AC}" srcOrd="0" destOrd="0" presId="urn:microsoft.com/office/officeart/2005/8/layout/default"/>
    <dgm:cxn modelId="{E486B4A2-90D1-44B5-A615-FC7C2E733205}" type="presOf" srcId="{BAED5AF5-D12B-4C38-A247-86952108CB82}" destId="{583A1BBE-FB24-4B53-8748-FEBD439B1268}" srcOrd="0" destOrd="0" presId="urn:microsoft.com/office/officeart/2005/8/layout/default"/>
    <dgm:cxn modelId="{2E31C9CC-75A6-4ADE-B7B4-E8390C20C596}" type="presOf" srcId="{C4E08F9A-4FEB-42AC-A9A3-3311CC79F09E}" destId="{AE9248DA-79C7-4EAE-A7DC-EF15E95B59F3}" srcOrd="0" destOrd="0" presId="urn:microsoft.com/office/officeart/2005/8/layout/default"/>
    <dgm:cxn modelId="{A9DDDA56-259E-4CA0-8ADE-68A6F0D87F07}" type="presOf" srcId="{A2A9990E-25E2-4B0B-8729-587B87BA887A}" destId="{D0B764DE-D45E-4027-99D6-7D24811EEFD4}" srcOrd="0" destOrd="0" presId="urn:microsoft.com/office/officeart/2005/8/layout/default"/>
    <dgm:cxn modelId="{EE094274-3CC9-41C7-84C0-997C2E5822D4}" srcId="{EE46E645-6A99-4E04-AD0B-F5A31F088E23}" destId="{C4E08F9A-4FEB-42AC-A9A3-3311CC79F09E}" srcOrd="2" destOrd="0" parTransId="{C1E38254-AD4B-4196-B84F-111AE4927B82}" sibTransId="{40FCAD1A-5AFB-443D-88C2-1F2E5F700124}"/>
    <dgm:cxn modelId="{6CA6A463-2B7F-4101-83A4-155B1FC97C13}" srcId="{EE46E645-6A99-4E04-AD0B-F5A31F088E23}" destId="{BAED5AF5-D12B-4C38-A247-86952108CB82}" srcOrd="3" destOrd="0" parTransId="{7970D926-5491-49CA-92AD-FC9D34CEECAE}" sibTransId="{5985FBC7-BCF3-4BE9-B460-FE1C8B0FC97F}"/>
    <dgm:cxn modelId="{DDC5B90F-7695-4B6B-A139-D950FAF2AA10}" srcId="{EE46E645-6A99-4E04-AD0B-F5A31F088E23}" destId="{A2A9990E-25E2-4B0B-8729-587B87BA887A}" srcOrd="0" destOrd="0" parTransId="{5A1FBDBC-BBCB-4D4A-AC72-E08908116E96}" sibTransId="{44B3FE24-3E26-4C33-97D5-1587BD991D10}"/>
    <dgm:cxn modelId="{CD2027D1-36C4-495A-805B-0C071A2A3E8A}" type="presParOf" srcId="{213E8E06-49C9-48CA-8CDD-8E02D66349AC}" destId="{D0B764DE-D45E-4027-99D6-7D24811EEFD4}" srcOrd="0" destOrd="0" presId="urn:microsoft.com/office/officeart/2005/8/layout/default"/>
    <dgm:cxn modelId="{5BD6A576-A36D-410B-8829-D3BD45DC2F8F}" type="presParOf" srcId="{213E8E06-49C9-48CA-8CDD-8E02D66349AC}" destId="{2FF02C21-E042-4584-9C5D-25F65F16EC75}" srcOrd="1" destOrd="0" presId="urn:microsoft.com/office/officeart/2005/8/layout/default"/>
    <dgm:cxn modelId="{1C7C8CFC-C555-4CDC-AB04-6FC9AB812748}" type="presParOf" srcId="{213E8E06-49C9-48CA-8CDD-8E02D66349AC}" destId="{F92A9683-D9C8-48BC-9232-518F01F3BC23}" srcOrd="2" destOrd="0" presId="urn:microsoft.com/office/officeart/2005/8/layout/default"/>
    <dgm:cxn modelId="{D3D8EA12-7EAD-4891-BFFA-6332CFE1FDB3}" type="presParOf" srcId="{213E8E06-49C9-48CA-8CDD-8E02D66349AC}" destId="{D05546B7-3C3B-4C9E-85BD-F40D7C6DD57B}" srcOrd="3" destOrd="0" presId="urn:microsoft.com/office/officeart/2005/8/layout/default"/>
    <dgm:cxn modelId="{2355805F-C70D-42D3-BE77-4ACBCC1C5052}" type="presParOf" srcId="{213E8E06-49C9-48CA-8CDD-8E02D66349AC}" destId="{AE9248DA-79C7-4EAE-A7DC-EF15E95B59F3}" srcOrd="4" destOrd="0" presId="urn:microsoft.com/office/officeart/2005/8/layout/default"/>
    <dgm:cxn modelId="{C6ABE94E-D1C3-4A30-B71A-AB99C2C805C7}" type="presParOf" srcId="{213E8E06-49C9-48CA-8CDD-8E02D66349AC}" destId="{78CA2E8B-1FD0-4678-A955-851FDBAAAC62}" srcOrd="5" destOrd="0" presId="urn:microsoft.com/office/officeart/2005/8/layout/default"/>
    <dgm:cxn modelId="{23DE90F9-E5BF-4FE6-A724-CEA9FBB55086}" type="presParOf" srcId="{213E8E06-49C9-48CA-8CDD-8E02D66349AC}" destId="{583A1BBE-FB24-4B53-8748-FEBD439B1268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33ED82-7734-488C-B374-CE8D2B560844}" type="datetimeFigureOut">
              <a:rPr lang="de-DE" smtClean="0"/>
              <a:t>12.01.2016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DE" dirty="0" err="1" smtClean="0"/>
              <a:t>Kizoo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4CBDAA-75A7-4D1E-886D-B5B816B5B1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4724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CBDAA-75A7-4D1E-886D-B5B816B5B1C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108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CBDAA-75A7-4D1E-886D-B5B816B5B1C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2278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Kinderzoo im Kindergarten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err="1" smtClean="0"/>
              <a:t>Kizoo</a:t>
            </a:r>
            <a:r>
              <a:rPr lang="de-DE" dirty="0" smtClean="0"/>
              <a:t> im „Kinderparadies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DA09-77C7-4F58-A295-10EFF69B5301}" type="datetime1">
              <a:rPr lang="de-DE" smtClean="0"/>
              <a:t>12.01.2016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Meyer/Reher, Projektmanagement  Springer Fachmedien Wiesbaden 2016/OnlinePLUS Zusatzinformationen Springer Gabler/www.springer-gabler.de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32DC-F0B5-42D3-8C90-E429391BCD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6096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9A74A-FA7B-4D75-ACC2-7A75E3EC6F8F}" type="datetime1">
              <a:rPr lang="de-DE" smtClean="0"/>
              <a:t>12.01.2016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Meyer/Reher, Projektmanagement  Springer Fachmedien Wiesbaden 2016/OnlinePLUS Zusatzinformationen Springer Gabler/www.springer-gabler.de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32DC-F0B5-42D3-8C90-E429391BCD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8294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68230-4DC8-466D-BBDF-FA436AA7133E}" type="datetime1">
              <a:rPr lang="de-DE" smtClean="0"/>
              <a:t>12.01.2016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Meyer/Reher, Projektmanagement  Springer Fachmedien Wiesbaden 2016/OnlinePLUS Zusatzinformationen Springer Gabler/www.springer-gabler.de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32DC-F0B5-42D3-8C90-E429391BCD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0205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AD810-2CE7-45EE-AD48-80C8A03AAD1A}" type="datetime1">
              <a:rPr lang="de-DE" smtClean="0"/>
              <a:t>12.01.2016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Meyer/Reher, Projektmanagement  Springer Fachmedien Wiesbaden 2016/OnlinePLUS Zusatzinformationen Springer Gabler/www.springer-gabler.de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DC85A-4509-4B89-9258-368AA716EE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29170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C4B55-7B61-4161-B6B4-BF4CE75D852C}" type="datetime1">
              <a:rPr lang="de-DE" smtClean="0"/>
              <a:t>12.01.2016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Meyer/Reher, Projektmanagement  Springer Fachmedien Wiesbaden 2016/OnlinePLUS Zusatzinformationen Springer Gabler/www.springer-gabler.de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DC85A-4509-4B89-9258-368AA716EE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90444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386A5-29D2-4FD4-A527-9EB66358ACF2}" type="datetime1">
              <a:rPr lang="de-DE" smtClean="0"/>
              <a:t>12.01.2016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Meyer/Reher, Projektmanagement  Springer Fachmedien Wiesbaden 2016/OnlinePLUS Zusatzinformationen Springer Gabler/www.springer-gabler.de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DC85A-4509-4B89-9258-368AA716EE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8788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13C88-6926-4B1B-942F-EA63996E5CC2}" type="datetime1">
              <a:rPr lang="de-DE" smtClean="0"/>
              <a:t>12.01.2016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Meyer/Reher, Projektmanagement  Springer Fachmedien Wiesbaden 2016/OnlinePLUS Zusatzinformationen Springer Gabler/www.springer-gabler.de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DC85A-4509-4B89-9258-368AA716EE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74856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7C109-4BFD-4595-9D39-19017304807D}" type="datetime1">
              <a:rPr lang="de-DE" smtClean="0"/>
              <a:t>12.01.2016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Meyer/Reher, Projektmanagement  Springer Fachmedien Wiesbaden 2016/OnlinePLUS Zusatzinformationen Springer Gabler/www.springer-gabler.de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DC85A-4509-4B89-9258-368AA716EE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55585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7DB6D-BEE2-4690-91E3-E1BF396C2CE3}" type="datetime1">
              <a:rPr lang="de-DE" smtClean="0"/>
              <a:t>12.01.2016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Meyer/Reher, Projektmanagement  Springer Fachmedien Wiesbaden 2016/OnlinePLUS Zusatzinformationen Springer Gabler/www.springer-gabler.de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DC85A-4509-4B89-9258-368AA716EE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40007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8D63C-31D4-4BB3-AC54-0F5B6E967EAC}" type="datetime1">
              <a:rPr lang="de-DE" smtClean="0"/>
              <a:t>12.01.2016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Meyer/Reher, Projektmanagement  Springer Fachmedien Wiesbaden 2016/OnlinePLUS Zusatzinformationen Springer Gabler/www.springer-gabler.de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DC85A-4509-4B89-9258-368AA716EE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93625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DF397-DF7D-44FF-B44F-0F7764148F95}" type="datetime1">
              <a:rPr lang="de-DE" smtClean="0"/>
              <a:t>12.01.2016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Meyer/Reher, Projektmanagement  Springer Fachmedien Wiesbaden 2016/OnlinePLUS Zusatzinformationen Springer Gabler/www.springer-gabler.de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DC85A-4509-4B89-9258-368AA716EE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7226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90616-434E-4A6C-8423-96E9143BAA60}" type="datetime1">
              <a:rPr lang="de-DE" smtClean="0"/>
              <a:t>12.01.2016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Meyer/Reher, Projektmanagement  Springer Fachmedien Wiesbaden 2016/OnlinePLUS Zusatzinformationen Springer Gabler/www.springer-gabler.de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32DC-F0B5-42D3-8C90-E429391BCD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88863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A10E5-0D1C-4DCB-93E8-45278FB6B8D5}" type="datetime1">
              <a:rPr lang="de-DE" smtClean="0"/>
              <a:t>12.01.2016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Meyer/Reher, Projektmanagement  Springer Fachmedien Wiesbaden 2016/OnlinePLUS Zusatzinformationen Springer Gabler/www.springer-gabler.de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DC85A-4509-4B89-9258-368AA716EE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57462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E7D65-EAD0-419A-92A8-B95A14D371FA}" type="datetime1">
              <a:rPr lang="de-DE" smtClean="0"/>
              <a:t>12.01.2016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Meyer/Reher, Projektmanagement  Springer Fachmedien Wiesbaden 2016/OnlinePLUS Zusatzinformationen Springer Gabler/www.springer-gabler.de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DC85A-4509-4B89-9258-368AA716EE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27193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A84A-F797-4F48-92A2-E811A1BF1702}" type="datetime1">
              <a:rPr lang="de-DE" smtClean="0"/>
              <a:t>12.01.2016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Meyer/Reher, Projektmanagement  Springer Fachmedien Wiesbaden 2016/OnlinePLUS Zusatzinformationen Springer Gabler/www.springer-gabler.de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DC85A-4509-4B89-9258-368AA716EE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183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9D16-8877-4CFE-ADEE-0A025C665486}" type="datetime1">
              <a:rPr lang="de-DE" smtClean="0"/>
              <a:t>12.01.2016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Meyer/Reher, Projektmanagement  Springer Fachmedien Wiesbaden 2016/OnlinePLUS Zusatzinformationen Springer Gabler/www.springer-gabler.de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32DC-F0B5-42D3-8C90-E429391BCD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4385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B036-CEDD-440D-805B-348369116B85}" type="datetime1">
              <a:rPr lang="de-DE" smtClean="0"/>
              <a:t>12.01.2016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Meyer/Reher, Projektmanagement  Springer Fachmedien Wiesbaden 2016/OnlinePLUS Zusatzinformationen Springer Gabler/www.springer-gabler.de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32DC-F0B5-42D3-8C90-E429391BCD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86835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81504-6640-4E00-89E6-A0A6516A0D44}" type="datetime1">
              <a:rPr lang="de-DE" smtClean="0"/>
              <a:t>12.01.2016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Meyer/Reher, Projektmanagement  Springer Fachmedien Wiesbaden 2016/OnlinePLUS Zusatzinformationen Springer Gabler/www.springer-gabler.de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32DC-F0B5-42D3-8C90-E429391BCD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6536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7FAA8-E81B-427B-A948-A649F9281496}" type="datetime1">
              <a:rPr lang="de-DE" smtClean="0"/>
              <a:t>12.01.2016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Meyer/Reher, Projektmanagement  Springer Fachmedien Wiesbaden 2016/OnlinePLUS Zusatzinformationen Springer Gabler/www.springer-gabler.de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32DC-F0B5-42D3-8C90-E429391BCD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9026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EFCF-6D5A-4548-8ACD-D035B6D27DCC}" type="datetime1">
              <a:rPr lang="de-DE" smtClean="0"/>
              <a:t>12.01.2016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Meyer/Reher, Projektmanagement  Springer Fachmedien Wiesbaden 2016/OnlinePLUS Zusatzinformationen Springer Gabler/www.springer-gabler.de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32DC-F0B5-42D3-8C90-E429391BCD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6403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754F6-BFCF-468B-AA7A-DA4F071A5FF2}" type="datetime1">
              <a:rPr lang="de-DE" smtClean="0"/>
              <a:t>12.01.2016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Meyer/Reher, Projektmanagement  Springer Fachmedien Wiesbaden 2016/OnlinePLUS Zusatzinformationen Springer Gabler/www.springer-gabler.de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32DC-F0B5-42D3-8C90-E429391BCD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9716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B334A-28D1-4D00-A684-3255EE54DD06}" type="datetime1">
              <a:rPr lang="de-DE" smtClean="0"/>
              <a:t>12.01.2016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Meyer/Reher, Projektmanagement  Springer Fachmedien Wiesbaden 2016/OnlinePLUS Zusatzinformationen Springer Gabler/www.springer-gabler.de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32DC-F0B5-42D3-8C90-E429391BCD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04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F1F6D-0D44-41BA-B0B1-B7F6E0C62957}" type="datetime1">
              <a:rPr lang="de-DE" smtClean="0"/>
              <a:t>12.01.2016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© Meyer/Reher, Projektmanagement  Springer Fachmedien Wiesbaden 2016/OnlinePLUS Zusatzinformationen Springer Gabler/www.springer-gabler.de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D032DC-F0B5-42D3-8C90-E429391BCD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971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07114-1503-4FF8-B10F-26A2C7E57659}" type="datetime1">
              <a:rPr lang="de-DE" smtClean="0"/>
              <a:t>12.01.2016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© Meyer/Reher, Projektmanagement  Springer Fachmedien Wiesbaden 2016/OnlinePLUS Zusatzinformationen Springer Gabler/www.springer-gabler.de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DC85A-4509-4B89-9258-368AA716EE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1569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Kinderzoo im Kindergarten 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Kizoo</a:t>
            </a:r>
            <a:endParaRPr lang="de-DE" dirty="0" smtClean="0"/>
          </a:p>
          <a:p>
            <a:r>
              <a:rPr lang="de-DE" dirty="0" smtClean="0"/>
              <a:t>Annahmen und </a:t>
            </a:r>
            <a:r>
              <a:rPr lang="de-DE" dirty="0" smtClean="0"/>
              <a:t>Daten</a:t>
            </a:r>
          </a:p>
          <a:p>
            <a:r>
              <a:rPr lang="de-DE" sz="1100" dirty="0" smtClean="0">
                <a:solidFill>
                  <a:schemeClr val="tx1"/>
                </a:solidFill>
              </a:rPr>
              <a:t>(</a:t>
            </a:r>
            <a:r>
              <a:rPr lang="de-DE" sz="1100" dirty="0">
                <a:solidFill>
                  <a:schemeClr val="tx1"/>
                </a:solidFill>
              </a:rPr>
              <a:t>Alle Personen und die Handlung des Projekts sind frei erfunden. Ähnlichkeiten mit tatsächlichen</a:t>
            </a:r>
          </a:p>
          <a:p>
            <a:r>
              <a:rPr lang="de-DE" sz="1100" dirty="0">
                <a:solidFill>
                  <a:schemeClr val="tx1"/>
                </a:solidFill>
              </a:rPr>
              <a:t>Begebenheiten oder lebenden oder verstorbenen Personen wären rein zufällig</a:t>
            </a:r>
            <a:r>
              <a:rPr lang="de-DE" sz="1100" dirty="0" smtClean="0">
                <a:solidFill>
                  <a:schemeClr val="tx1"/>
                </a:solidFill>
              </a:rPr>
              <a:t>.)</a:t>
            </a:r>
            <a:endParaRPr lang="de-DE" sz="1100" dirty="0">
              <a:solidFill>
                <a:schemeClr val="tx1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179512" y="6165304"/>
            <a:ext cx="8209886" cy="556171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© Meyer/Reher, Projektmanagement  Springer Fachmedien Wiesbaden 2016/</a:t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de-DE" dirty="0" err="1" smtClean="0">
                <a:solidFill>
                  <a:schemeClr val="tx1"/>
                </a:solidFill>
              </a:rPr>
              <a:t>OnlinePLUS</a:t>
            </a:r>
            <a:r>
              <a:rPr lang="de-DE" dirty="0" smtClean="0">
                <a:solidFill>
                  <a:schemeClr val="tx1"/>
                </a:solidFill>
              </a:rPr>
              <a:t> Zusatzinformationen Springer Gabler/www.springer-gabler.de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32DC-F0B5-42D3-8C90-E429391BCD87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130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Tier- und Spielhaus mit Tierbereich, Spielbereich für die Kinder und Sanitärbereich.</a:t>
            </a:r>
          </a:p>
          <a:p>
            <a:pPr lvl="0"/>
            <a:r>
              <a:rPr lang="de-DE" dirty="0"/>
              <a:t>Außenbereich mit Tiergehege und  Spielgarten.</a:t>
            </a:r>
          </a:p>
          <a:p>
            <a:pPr lvl="0"/>
            <a:r>
              <a:rPr lang="de-DE" dirty="0"/>
              <a:t>Infrastruktur mit Verbindung der Tiergehege von innen nach außen, Strom, Wasser, Abwasser, Abfallbeseitigung.</a:t>
            </a:r>
          </a:p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err="1" smtClean="0"/>
              <a:t>Kizoo</a:t>
            </a:r>
            <a:r>
              <a:rPr lang="de-DE" sz="3200" dirty="0" smtClean="0"/>
              <a:t>: Lieferobjekte lt. Charter</a:t>
            </a:r>
            <a:endParaRPr lang="de-DE" sz="32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32DC-F0B5-42D3-8C90-E429391BCD87}" type="slidenum">
              <a:rPr lang="de-DE" smtClean="0"/>
              <a:t>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827584" y="6356350"/>
            <a:ext cx="7560840" cy="365125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© Meyer/Reher, Projektmanagement  Springer Fachmedien Wiesbaden 2016/</a:t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de-DE" dirty="0" err="1" smtClean="0">
                <a:solidFill>
                  <a:schemeClr val="tx1"/>
                </a:solidFill>
              </a:rPr>
              <a:t>OnlinePLUS</a:t>
            </a:r>
            <a:r>
              <a:rPr lang="de-DE" dirty="0" smtClean="0">
                <a:solidFill>
                  <a:schemeClr val="tx1"/>
                </a:solidFill>
              </a:rPr>
              <a:t> Zusatzinformationen Springer Gabler/www.springer-gabler.de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59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de-DE" sz="2400" dirty="0" smtClean="0"/>
              <a:t>Kindergarten: „Kinderparadies „</a:t>
            </a:r>
            <a:br>
              <a:rPr lang="de-DE" sz="2400" dirty="0" smtClean="0"/>
            </a:br>
            <a:r>
              <a:rPr lang="de-DE" sz="2400" dirty="0" smtClean="0"/>
              <a:t>Projekt: </a:t>
            </a:r>
            <a:r>
              <a:rPr lang="de-DE" sz="2400" dirty="0" err="1" smtClean="0"/>
              <a:t>Kizoo</a:t>
            </a:r>
            <a:endParaRPr lang="de-DE" sz="2400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5792016"/>
              </p:ext>
            </p:extLst>
          </p:nvPr>
        </p:nvGraphicFramePr>
        <p:xfrm>
          <a:off x="467544" y="1412776"/>
          <a:ext cx="8352928" cy="46699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8064896" cy="365125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© Meyer/Reher, Projektmanagement  Springer Fachmedien Wiesbaden 2016/</a:t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de-DE" dirty="0" err="1" smtClean="0">
                <a:solidFill>
                  <a:schemeClr val="tx1"/>
                </a:solidFill>
              </a:rPr>
              <a:t>OnlinePLUS</a:t>
            </a:r>
            <a:r>
              <a:rPr lang="de-DE" dirty="0" smtClean="0">
                <a:solidFill>
                  <a:schemeClr val="tx1"/>
                </a:solidFill>
              </a:rPr>
              <a:t> Zusatzinformationen Springer Gabler/www.springer-gabler.de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32DC-F0B5-42D3-8C90-E429391BCD87}" type="slidenum">
              <a:rPr lang="de-DE" smtClean="0"/>
              <a:t>3</a:t>
            </a:fld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1475656" y="1340768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687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4812" y="197768"/>
            <a:ext cx="8229600" cy="1143000"/>
          </a:xfrm>
        </p:spPr>
        <p:txBody>
          <a:bodyPr>
            <a:normAutofit/>
          </a:bodyPr>
          <a:lstStyle/>
          <a:p>
            <a:r>
              <a:rPr lang="de-DE" sz="2800" dirty="0">
                <a:solidFill>
                  <a:srgbClr val="002060"/>
                </a:solidFill>
              </a:rPr>
              <a:t>Kindergarten „Kinderparadies“</a:t>
            </a:r>
            <a:br>
              <a:rPr lang="de-DE" sz="2800" dirty="0">
                <a:solidFill>
                  <a:srgbClr val="002060"/>
                </a:solidFill>
              </a:rPr>
            </a:br>
            <a:r>
              <a:rPr lang="de-DE" sz="2800" dirty="0">
                <a:solidFill>
                  <a:srgbClr val="002060"/>
                </a:solidFill>
              </a:rPr>
              <a:t>Lageplan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50808" y="1358394"/>
            <a:ext cx="8052885" cy="4653601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de-DE" b="1" dirty="0" smtClean="0"/>
              <a:t> </a:t>
            </a:r>
          </a:p>
          <a:p>
            <a:endParaRPr lang="de-DE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899592" y="6381328"/>
            <a:ext cx="7560840" cy="365125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© Meyer/Reher, Projektmanagement  Springer Fachmedien Wiesbaden 2016/</a:t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de-DE" dirty="0" err="1" smtClean="0">
                <a:solidFill>
                  <a:schemeClr val="tx1"/>
                </a:solidFill>
              </a:rPr>
              <a:t>OnlinePLUS</a:t>
            </a:r>
            <a:r>
              <a:rPr lang="de-DE" dirty="0" smtClean="0">
                <a:solidFill>
                  <a:schemeClr val="tx1"/>
                </a:solidFill>
              </a:rPr>
              <a:t> Zusatzinformationen Springer Gabler/www.springer-gabler.de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32DC-F0B5-42D3-8C90-E429391BCD87}" type="slidenum">
              <a:rPr lang="de-DE" smtClean="0"/>
              <a:t>4</a:t>
            </a:fld>
            <a:endParaRPr lang="de-DE" dirty="0"/>
          </a:p>
        </p:txBody>
      </p:sp>
      <p:sp>
        <p:nvSpPr>
          <p:cNvPr id="6" name="Rechteck 5"/>
          <p:cNvSpPr/>
          <p:nvPr/>
        </p:nvSpPr>
        <p:spPr>
          <a:xfrm rot="16200000">
            <a:off x="-2231031" y="3532363"/>
            <a:ext cx="5760640" cy="36933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de-DE" dirty="0" smtClean="0"/>
              <a:t>                                   Parkboulevard 12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848780" y="1340768"/>
            <a:ext cx="7805904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de-DE" dirty="0" smtClean="0"/>
              <a:t>                                                             Nachbar-Grundstücke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 rot="16200000">
            <a:off x="-1084116" y="3645025"/>
            <a:ext cx="423918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de-DE" dirty="0" smtClean="0"/>
              <a:t>            Kindergarten „Kinderparadies“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 rot="16200000">
            <a:off x="5871118" y="3444451"/>
            <a:ext cx="5936467" cy="36933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de-DE" dirty="0" smtClean="0"/>
              <a:t>                           </a:t>
            </a:r>
            <a:r>
              <a:rPr lang="de-DE" dirty="0" err="1" smtClean="0"/>
              <a:t>Waldstrasse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 rot="16200000">
            <a:off x="6291498" y="3660414"/>
            <a:ext cx="4318506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de-DE" sz="1600" dirty="0" smtClean="0"/>
              <a:t>                         &lt;&lt;&lt;          Breite  40 m                 &gt;&gt;&gt;</a:t>
            </a:r>
            <a:endParaRPr lang="de-DE" sz="1600" dirty="0"/>
          </a:p>
        </p:txBody>
      </p:sp>
      <p:sp>
        <p:nvSpPr>
          <p:cNvPr id="14" name="Rechteck 13"/>
          <p:cNvSpPr/>
          <p:nvPr/>
        </p:nvSpPr>
        <p:spPr>
          <a:xfrm>
            <a:off x="850808" y="6011995"/>
            <a:ext cx="7769220" cy="36933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de-DE" dirty="0" smtClean="0"/>
              <a:t>                                                             Park</a:t>
            </a:r>
            <a:endParaRPr lang="de-DE" dirty="0"/>
          </a:p>
        </p:txBody>
      </p:sp>
      <p:sp>
        <p:nvSpPr>
          <p:cNvPr id="21" name="Rechteck 20"/>
          <p:cNvSpPr/>
          <p:nvPr/>
        </p:nvSpPr>
        <p:spPr>
          <a:xfrm>
            <a:off x="1220141" y="1693490"/>
            <a:ext cx="6952259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de-DE" sz="1600" dirty="0" smtClean="0"/>
              <a:t>&lt;&lt;&lt;                                                   Länge 50 m                                                              &gt;&gt;&gt;  </a:t>
            </a:r>
            <a:endParaRPr lang="de-DE" sz="1600" dirty="0"/>
          </a:p>
        </p:txBody>
      </p:sp>
      <p:sp>
        <p:nvSpPr>
          <p:cNvPr id="22" name="Rechteck 21"/>
          <p:cNvSpPr/>
          <p:nvPr/>
        </p:nvSpPr>
        <p:spPr>
          <a:xfrm>
            <a:off x="1288099" y="3284984"/>
            <a:ext cx="2995869" cy="23698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de-DE" sz="2800" dirty="0" smtClean="0"/>
              <a:t>      </a:t>
            </a:r>
          </a:p>
          <a:p>
            <a:r>
              <a:rPr lang="de-DE" sz="2800" dirty="0"/>
              <a:t> </a:t>
            </a:r>
            <a:r>
              <a:rPr lang="de-DE" sz="2800" dirty="0" smtClean="0"/>
              <a:t>    </a:t>
            </a:r>
            <a:r>
              <a:rPr lang="de-DE" sz="2000" dirty="0" smtClean="0"/>
              <a:t>altes Gebäude  </a:t>
            </a:r>
          </a:p>
          <a:p>
            <a:r>
              <a:rPr lang="de-DE" sz="2800" dirty="0" smtClean="0"/>
              <a:t>     Kindergarten </a:t>
            </a:r>
          </a:p>
          <a:p>
            <a:endParaRPr lang="de-DE" sz="2800" dirty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23" name="Rechteck 22"/>
          <p:cNvSpPr/>
          <p:nvPr/>
        </p:nvSpPr>
        <p:spPr>
          <a:xfrm>
            <a:off x="1301905" y="2032044"/>
            <a:ext cx="2550016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endParaRPr lang="de-DE" sz="2000" dirty="0" smtClean="0"/>
          </a:p>
          <a:p>
            <a:r>
              <a:rPr lang="de-DE" sz="1600" dirty="0" smtClean="0"/>
              <a:t>Zufahrt und  Parkplätze 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5508104" y="5077475"/>
            <a:ext cx="2995869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de-DE" dirty="0" smtClean="0"/>
              <a:t>Geplant: neues Gebäude </a:t>
            </a:r>
          </a:p>
          <a:p>
            <a:r>
              <a:rPr lang="de-DE" b="1" dirty="0" smtClean="0">
                <a:solidFill>
                  <a:srgbClr val="C00000"/>
                </a:solidFill>
              </a:rPr>
              <a:t> mit Spiel-,  Sanitär-,</a:t>
            </a:r>
          </a:p>
          <a:p>
            <a:r>
              <a:rPr lang="de-DE" b="1" dirty="0" smtClean="0">
                <a:solidFill>
                  <a:srgbClr val="C00000"/>
                </a:solidFill>
              </a:rPr>
              <a:t> und Tier - Bereich  </a:t>
            </a:r>
            <a:endParaRPr lang="de-DE" b="1" dirty="0">
              <a:solidFill>
                <a:srgbClr val="C00000"/>
              </a:solidFill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5004048" y="2178148"/>
            <a:ext cx="3168352" cy="129266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de-DE" dirty="0" smtClean="0"/>
              <a:t>Geplant:</a:t>
            </a:r>
          </a:p>
          <a:p>
            <a:r>
              <a:rPr lang="de-DE" dirty="0" smtClean="0"/>
              <a:t>neue </a:t>
            </a:r>
            <a:r>
              <a:rPr lang="de-DE" b="1" dirty="0" smtClean="0">
                <a:solidFill>
                  <a:srgbClr val="C00000"/>
                </a:solidFill>
              </a:rPr>
              <a:t>Spielwiese</a:t>
            </a:r>
            <a:r>
              <a:rPr lang="de-DE" sz="2400" dirty="0" smtClean="0"/>
              <a:t> </a:t>
            </a:r>
            <a:r>
              <a:rPr lang="de-DE" dirty="0" smtClean="0"/>
              <a:t>mit </a:t>
            </a:r>
            <a:r>
              <a:rPr lang="de-DE" b="1" dirty="0" smtClean="0">
                <a:solidFill>
                  <a:srgbClr val="C00000"/>
                </a:solidFill>
              </a:rPr>
              <a:t>Tiergehege </a:t>
            </a:r>
          </a:p>
          <a:p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4536560" y="3638199"/>
            <a:ext cx="3456384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de-DE" dirty="0" smtClean="0"/>
              <a:t>Geplant:</a:t>
            </a:r>
          </a:p>
          <a:p>
            <a:r>
              <a:rPr lang="de-DE" dirty="0" smtClean="0"/>
              <a:t> </a:t>
            </a:r>
            <a:r>
              <a:rPr lang="de-DE" b="1" dirty="0" smtClean="0">
                <a:solidFill>
                  <a:srgbClr val="C00000"/>
                </a:solidFill>
              </a:rPr>
              <a:t>Infrastruktur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smtClean="0"/>
              <a:t>für </a:t>
            </a:r>
          </a:p>
          <a:p>
            <a:r>
              <a:rPr lang="de-DE" dirty="0" smtClean="0"/>
              <a:t>Strom, Wasser und Abwasser</a:t>
            </a:r>
            <a:endParaRPr lang="de-DE" b="1" dirty="0" smtClean="0">
              <a:solidFill>
                <a:srgbClr val="C00000"/>
              </a:solidFill>
            </a:endParaRPr>
          </a:p>
          <a:p>
            <a:endParaRPr lang="de-DE" dirty="0"/>
          </a:p>
        </p:txBody>
      </p:sp>
      <p:sp>
        <p:nvSpPr>
          <p:cNvPr id="32" name="Pfeil nach rechts 31"/>
          <p:cNvSpPr/>
          <p:nvPr/>
        </p:nvSpPr>
        <p:spPr>
          <a:xfrm>
            <a:off x="4283968" y="4149080"/>
            <a:ext cx="216024" cy="1591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Pfeil nach unten 33"/>
          <p:cNvSpPr/>
          <p:nvPr/>
        </p:nvSpPr>
        <p:spPr>
          <a:xfrm>
            <a:off x="6228748" y="4838528"/>
            <a:ext cx="143452" cy="2487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Pfeil nach unten 37"/>
          <p:cNvSpPr/>
          <p:nvPr/>
        </p:nvSpPr>
        <p:spPr>
          <a:xfrm rot="10800000">
            <a:off x="6053202" y="3446706"/>
            <a:ext cx="211550" cy="1824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19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 smtClean="0"/>
              <a:t>Daten</a:t>
            </a:r>
            <a:br>
              <a:rPr lang="de-DE" sz="2800" dirty="0" smtClean="0"/>
            </a:br>
            <a:r>
              <a:rPr lang="de-DE" sz="2800" dirty="0" smtClean="0"/>
              <a:t>„Kinderparadies“ 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Fakten: Istzustand vor Beginn des Projektes </a:t>
            </a:r>
            <a:r>
              <a:rPr lang="de-DE" sz="2400" dirty="0" err="1" smtClean="0"/>
              <a:t>Kizoo</a:t>
            </a:r>
            <a:endParaRPr lang="de-DE" sz="2400" dirty="0" smtClean="0"/>
          </a:p>
          <a:p>
            <a:pPr lvl="1"/>
            <a:r>
              <a:rPr lang="de-DE" sz="1600" dirty="0" smtClean="0"/>
              <a:t>Kindergarten </a:t>
            </a:r>
            <a:r>
              <a:rPr lang="de-DE" sz="1600" dirty="0"/>
              <a:t>„Kinderparadies, </a:t>
            </a:r>
            <a:r>
              <a:rPr lang="de-DE" sz="1600" dirty="0" smtClean="0"/>
              <a:t> Parkboulevard </a:t>
            </a:r>
            <a:r>
              <a:rPr lang="de-DE" sz="1600" dirty="0"/>
              <a:t>12, Bremen</a:t>
            </a:r>
            <a:endParaRPr lang="de-DE" sz="1600" dirty="0" smtClean="0"/>
          </a:p>
          <a:p>
            <a:pPr lvl="1"/>
            <a:r>
              <a:rPr lang="de-DE" sz="1600" dirty="0"/>
              <a:t>Abmessungen des gesamten Grünstücks </a:t>
            </a:r>
            <a:r>
              <a:rPr lang="de-DE" sz="1600" dirty="0" smtClean="0"/>
              <a:t> :  Breite 40 m, Länge 50m </a:t>
            </a:r>
          </a:p>
          <a:p>
            <a:pPr lvl="1"/>
            <a:r>
              <a:rPr lang="de-DE" sz="1600" dirty="0" smtClean="0"/>
              <a:t>Grundstücksfläche des Kindergartens 2000 m²</a:t>
            </a:r>
          </a:p>
          <a:p>
            <a:pPr lvl="1"/>
            <a:r>
              <a:rPr lang="de-DE" sz="1600" dirty="0" smtClean="0"/>
              <a:t>Begrenzung des Grundstückes </a:t>
            </a:r>
          </a:p>
          <a:p>
            <a:pPr lvl="2"/>
            <a:r>
              <a:rPr lang="de-DE" sz="1400" dirty="0" smtClean="0"/>
              <a:t>Nördlich durch die </a:t>
            </a:r>
            <a:r>
              <a:rPr lang="de-DE" sz="1400" dirty="0" err="1" smtClean="0"/>
              <a:t>Parkstrasse</a:t>
            </a:r>
            <a:endParaRPr lang="de-DE" sz="1400" dirty="0" smtClean="0"/>
          </a:p>
          <a:p>
            <a:pPr lvl="2"/>
            <a:r>
              <a:rPr lang="de-DE" sz="1400" dirty="0" smtClean="0"/>
              <a:t>Südlich durch die </a:t>
            </a:r>
            <a:r>
              <a:rPr lang="de-DE" sz="1400" dirty="0" err="1" smtClean="0"/>
              <a:t>Waldstrasse</a:t>
            </a:r>
            <a:endParaRPr lang="de-DE" sz="1400" dirty="0" smtClean="0"/>
          </a:p>
          <a:p>
            <a:pPr lvl="2"/>
            <a:r>
              <a:rPr lang="de-DE" sz="1400" dirty="0" smtClean="0"/>
              <a:t>Westlich durch einen Park</a:t>
            </a:r>
          </a:p>
          <a:p>
            <a:pPr lvl="2"/>
            <a:r>
              <a:rPr lang="de-DE" sz="1400" dirty="0" smtClean="0"/>
              <a:t>Östlich durch  bebaute Nachbargrundstücke</a:t>
            </a:r>
          </a:p>
          <a:p>
            <a:pPr lvl="1"/>
            <a:r>
              <a:rPr lang="de-DE" sz="1600" dirty="0" smtClean="0"/>
              <a:t>Bebaute Fläche durch das Hauptgebäude des Kindergartens  ca.250 m²</a:t>
            </a:r>
          </a:p>
          <a:p>
            <a:pPr lvl="1"/>
            <a:r>
              <a:rPr lang="de-DE" sz="1600" dirty="0" smtClean="0"/>
              <a:t>Fläche für </a:t>
            </a:r>
          </a:p>
          <a:p>
            <a:pPr lvl="1"/>
            <a:r>
              <a:rPr lang="de-DE" sz="1600" dirty="0" smtClean="0"/>
              <a:t>Zufahrt und Parkplätze im Norden ca. 150 m²</a:t>
            </a:r>
          </a:p>
          <a:p>
            <a:pPr lvl="1"/>
            <a:r>
              <a:rPr lang="de-DE" sz="1600" dirty="0" smtClean="0"/>
              <a:t>Freie (unbebaute) Fläche zur Zeit ca. 1600 m² </a:t>
            </a:r>
          </a:p>
          <a:p>
            <a:pPr lvl="1"/>
            <a:r>
              <a:rPr lang="de-DE" sz="1600" dirty="0" smtClean="0"/>
              <a:t>Die freie Fläche wird zur Zeit als Spielplatz genutzt</a:t>
            </a:r>
          </a:p>
          <a:p>
            <a:pPr lvl="1"/>
            <a:endParaRPr lang="de-DE" sz="1600" dirty="0" smtClean="0"/>
          </a:p>
          <a:p>
            <a:pPr lvl="1"/>
            <a:endParaRPr lang="de-DE" sz="1800" dirty="0" smtClean="0"/>
          </a:p>
          <a:p>
            <a:pPr lvl="1"/>
            <a:endParaRPr lang="de-DE" sz="1600" dirty="0" smtClean="0"/>
          </a:p>
          <a:p>
            <a:pPr marL="0" indent="0">
              <a:buNone/>
            </a:pPr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39552" y="6356350"/>
            <a:ext cx="7920880" cy="365125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© Meyer/Reher, Projektmanagement  Springer Fachmedien Wiesbaden 2016/</a:t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de-DE" dirty="0" err="1" smtClean="0">
                <a:solidFill>
                  <a:schemeClr val="tx1"/>
                </a:solidFill>
              </a:rPr>
              <a:t>OnlinePLUS</a:t>
            </a:r>
            <a:r>
              <a:rPr lang="de-DE" dirty="0" smtClean="0">
                <a:solidFill>
                  <a:schemeClr val="tx1"/>
                </a:solidFill>
              </a:rPr>
              <a:t> Zusatzinformationen Springer Gabler/www.springer-gabler.de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32DC-F0B5-42D3-8C90-E429391BCD87}" type="slidenum">
              <a:rPr lang="de-DE" smtClean="0"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86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 err="1" smtClean="0"/>
              <a:t>Kizoo</a:t>
            </a:r>
            <a:r>
              <a:rPr lang="de-DE" sz="2800" dirty="0" smtClean="0"/>
              <a:t>-Daten</a:t>
            </a:r>
            <a:br>
              <a:rPr lang="de-DE" sz="2800" dirty="0" smtClean="0"/>
            </a:br>
            <a:r>
              <a:rPr lang="de-DE" sz="2800" dirty="0" smtClean="0"/>
              <a:t>„Kinderparadies“ 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Soll-Zustand (am Ende des Projektes </a:t>
            </a:r>
            <a:r>
              <a:rPr lang="de-DE" sz="2400" dirty="0" err="1" smtClean="0"/>
              <a:t>Kizoo</a:t>
            </a:r>
            <a:r>
              <a:rPr lang="de-DE" sz="2400" dirty="0" smtClean="0"/>
              <a:t>)</a:t>
            </a:r>
          </a:p>
          <a:p>
            <a:pPr lvl="1"/>
            <a:r>
              <a:rPr lang="de-DE" sz="2000" dirty="0" smtClean="0"/>
              <a:t>Die freie (unbebaute) Fläche, zur Zeit ca. 1600 m², soll  teilweise bebaut und der Spielplatz neu gestaltet sein.</a:t>
            </a:r>
          </a:p>
          <a:p>
            <a:pPr lvl="1"/>
            <a:r>
              <a:rPr lang="de-DE" sz="2000" dirty="0" smtClean="0"/>
              <a:t>Die freie Fläche soll bebaut sein mit</a:t>
            </a:r>
          </a:p>
          <a:p>
            <a:pPr lvl="2"/>
            <a:r>
              <a:rPr lang="de-DE" sz="2000" dirty="0" smtClean="0"/>
              <a:t>einem weiterem Gebäude, einen sog. Tier- und Spielhaus,</a:t>
            </a:r>
          </a:p>
          <a:p>
            <a:pPr marL="914400" lvl="2" indent="0">
              <a:buNone/>
            </a:pPr>
            <a:r>
              <a:rPr lang="de-DE" sz="2000" dirty="0"/>
              <a:t> </a:t>
            </a:r>
            <a:r>
              <a:rPr lang="de-DE" sz="2000" dirty="0" smtClean="0"/>
              <a:t>   inkl. Sanitärbereich</a:t>
            </a:r>
          </a:p>
          <a:p>
            <a:pPr lvl="2"/>
            <a:r>
              <a:rPr lang="de-DE" sz="2000" dirty="0" smtClean="0"/>
              <a:t>auf </a:t>
            </a:r>
            <a:r>
              <a:rPr lang="de-DE" sz="2000" dirty="0"/>
              <a:t>dem </a:t>
            </a:r>
            <a:r>
              <a:rPr lang="de-DE" sz="2000" dirty="0" smtClean="0"/>
              <a:t>verbleibendem </a:t>
            </a:r>
            <a:r>
              <a:rPr lang="de-DE" sz="2000" dirty="0"/>
              <a:t>Außenbereich </a:t>
            </a:r>
            <a:r>
              <a:rPr lang="de-DE" sz="2000" dirty="0" smtClean="0"/>
              <a:t>soll errichtet sein, ein</a:t>
            </a:r>
          </a:p>
          <a:p>
            <a:pPr lvl="3"/>
            <a:r>
              <a:rPr lang="de-DE" sz="1600" dirty="0" smtClean="0"/>
              <a:t> </a:t>
            </a:r>
            <a:r>
              <a:rPr lang="de-DE" sz="1800" dirty="0" smtClean="0"/>
              <a:t>Tiergehege </a:t>
            </a:r>
          </a:p>
          <a:p>
            <a:pPr lvl="3"/>
            <a:r>
              <a:rPr lang="de-DE" sz="1800" dirty="0" smtClean="0"/>
              <a:t> neuer Spielgarten (</a:t>
            </a:r>
            <a:r>
              <a:rPr lang="de-DE" sz="1800" dirty="0"/>
              <a:t>unter Nutzung der </a:t>
            </a:r>
            <a:r>
              <a:rPr lang="de-DE" sz="1800" dirty="0" smtClean="0"/>
              <a:t>bereits vorhandenen Spielgeräte)</a:t>
            </a:r>
          </a:p>
          <a:p>
            <a:pPr lvl="1"/>
            <a:r>
              <a:rPr lang="de-DE" sz="2000" dirty="0" smtClean="0"/>
              <a:t>Die erforderliche Infrastruktur (Strom, Wasser, Abwasser etc.) für die neuen Gebäude und Anlagen soll vorhanden sein.</a:t>
            </a:r>
          </a:p>
          <a:p>
            <a:pPr lvl="1"/>
            <a:endParaRPr lang="de-DE" sz="1600" dirty="0" smtClean="0"/>
          </a:p>
          <a:p>
            <a:pPr lvl="1"/>
            <a:endParaRPr lang="de-DE" sz="1800" dirty="0" smtClean="0"/>
          </a:p>
          <a:p>
            <a:pPr lvl="1"/>
            <a:endParaRPr lang="de-DE" sz="1600" dirty="0" smtClean="0"/>
          </a:p>
          <a:p>
            <a:pPr marL="0" indent="0">
              <a:buNone/>
            </a:pPr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83568" y="6356350"/>
            <a:ext cx="7704856" cy="365125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© Meyer/Reher, Projektmanagement  Springer Fachmedien Wiesbaden 2016/</a:t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de-DE" dirty="0" err="1" smtClean="0">
                <a:solidFill>
                  <a:schemeClr val="tx1"/>
                </a:solidFill>
              </a:rPr>
              <a:t>OnlinePLUS</a:t>
            </a:r>
            <a:r>
              <a:rPr lang="de-DE" dirty="0" smtClean="0">
                <a:solidFill>
                  <a:schemeClr val="tx1"/>
                </a:solidFill>
              </a:rPr>
              <a:t> Zusatzinformationen Springer Gabler/www.springer-gabler.de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32DC-F0B5-42D3-8C90-E429391BCD87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975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422</Words>
  <Application>Microsoft Office PowerPoint</Application>
  <PresentationFormat>Bildschirmpräsentation (4:3)</PresentationFormat>
  <Paragraphs>90</Paragraphs>
  <Slides>6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Larissa</vt:lpstr>
      <vt:lpstr>Benutzerdefiniertes Design</vt:lpstr>
      <vt:lpstr>Kinderzoo im Kindergarten </vt:lpstr>
      <vt:lpstr>Kizoo: Lieferobjekte lt. Charter</vt:lpstr>
      <vt:lpstr>Kindergarten: „Kinderparadies „ Projekt: Kizoo</vt:lpstr>
      <vt:lpstr>Kindergarten „Kinderparadies“ Lageplan</vt:lpstr>
      <vt:lpstr>Daten „Kinderparadies“ </vt:lpstr>
      <vt:lpstr>Kizoo-Daten „Kinderparadies“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Kizoo Lageplan</dc:title>
  <dc:creator>Heinz-Josef Reher</dc:creator>
  <cp:lastModifiedBy>HelgaMeyer</cp:lastModifiedBy>
  <cp:revision>39</cp:revision>
  <dcterms:created xsi:type="dcterms:W3CDTF">2015-10-01T07:34:31Z</dcterms:created>
  <dcterms:modified xsi:type="dcterms:W3CDTF">2016-01-12T10:12:11Z</dcterms:modified>
</cp:coreProperties>
</file>